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msa Shezi" initials="NS" lastIdx="1" clrIdx="0">
    <p:extLst>
      <p:ext uri="{19B8F6BF-5375-455C-9EA6-DF929625EA0E}">
        <p15:presenceInfo xmlns:p15="http://schemas.microsoft.com/office/powerpoint/2012/main" userId="S-1-5-21-2192172037-3510142257-2222540262-5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6E4F-1A5B-4ABD-8A31-321CD1A88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5E1F9-5989-4AF6-AF4C-5003F949E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FCA08-B240-4D3E-9276-1A899C64D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78346-8893-4227-8B91-870E6242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7104-10B2-4788-88E1-B2420B6F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491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4F71-1CA8-41A1-8E2B-8D9D5541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16C0-7584-4C0D-8D7E-53568CEC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34AC-3EF5-4A34-8582-08FACC0E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C06F-0FA6-4F61-9E69-F6EBE8C12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EA3F-67F5-436D-A7DA-11835963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76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637A00-E3A4-4A5B-A6AE-584D7F4A7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6AC50-8D5E-4FBB-AD9C-8683065EF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FCF2-069B-40CB-9125-6F46305E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C641-2473-43D0-8BFA-EB76E885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591D-84B4-4E76-9D91-73E2589B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604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D804-554F-45E0-8BFF-8A6B36CCF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3445-E5AF-4F5B-91A4-8D53AF1C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36283-A368-4264-A8A3-F0357A9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4F828-01F9-4998-8C5B-FB2D3C81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D0886-2100-421D-AD40-A2D51A73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463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B433-02FB-412B-B527-70F1EA6C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C90AB-26FC-41C7-8F97-7B82CB0F7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DEA8-05C3-4E7E-9178-4D58A9B9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413E-D705-48ED-B836-EEFD1B74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D793-D343-4296-9B6C-B9031514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842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7955-F7D0-46B6-AE4D-83FBAF6F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4674-594A-4A3B-B39B-BC422F138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5B049-58FA-459B-A1B7-A8474E55F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12E32-1D74-432D-A413-284E6615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20A9C-2DD0-43F1-8104-2D59B16A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A1D6C-B121-476D-BF37-383FCA21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561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51AA-B7A1-4EFC-B57C-562A9175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33C35-ACAE-4DBC-82C5-DC3AE09F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60377-40FD-4DCE-9C3C-B62528F9E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DD745-EC53-41F2-B1ED-685F7F8A9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D7946-A255-4EE7-9F46-42F6245E2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D94A48-D4ED-403F-8A81-ED6932F7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35417-CCF4-478A-AC9F-F6025005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E2C4-A59F-48BA-9A46-3519746E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667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C78DD-71EB-42A3-9D17-1C997DED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D2CFB-C740-43CD-BF80-88833E39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1B1E8-D190-47A2-BD65-9A070B61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98052-93C0-455D-9968-4C70FA0A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434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39BF2-5942-4432-9A62-D31E97D9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4EF78-D639-4F72-A6D7-F1FCE9324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82C6A-4016-49F1-B5CB-6005BD1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65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4F69-61DC-4C1D-8D6E-6EE6A8F5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53A2C-69F9-4FE5-B04A-55E9A3DE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2530-40AC-43C8-9DAC-702DE467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8B1BE-11FB-42B7-AA64-43D1ABCD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29650-2C79-4CD2-B7ED-0968236E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DFFE-26BA-4A8D-B24E-0AFE2DF45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451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F25D-E4AF-4EA4-9C7B-CAE653DB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108D0-83B6-455C-994F-6DCB3694A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00CBF-8E0A-47DB-8EDD-796FB3FFC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4C96A-8B62-4489-B7D9-CDC09B4C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49DF-8180-4433-8C09-BE190E34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8CC62-0611-4FE7-924C-1E27557D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879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0C798-D1CB-4673-9E61-768120D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5F44-8D3E-42E5-A47E-36DAB1F7C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6B096-717F-4149-8F69-93364805A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428B-FB01-420D-B015-516E415A024B}" type="datetimeFigureOut">
              <a:rPr lang="en-ZA" smtClean="0"/>
              <a:t>2024/03/03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2D8E6-DCAB-407A-9FF8-C6626881B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BF622-849A-4EC5-A395-4AD223598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815A-E8E0-4D69-9D24-371DD582107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037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9365D-928E-4AF9-98CD-84D2A38F4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EFT PAYMENTS</a:t>
            </a:r>
            <a:endParaRPr lang="en-ZA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AF58E-E0DF-4DA3-98A1-521A6ED97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Automated</a:t>
            </a:r>
            <a:endParaRPr lang="en-ZA" sz="32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CB9599-B3E4-4F17-A383-02408AD6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61A61-7E68-4E85-A5B8-16E4D1983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D1EB4-3A54-4B2F-962D-4AF9C9B04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047" y="17724"/>
            <a:ext cx="5265937" cy="27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1783-AF28-4954-9CF9-7E7C939E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SYNOPSIS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9A84-29EA-40D9-9525-DC7C0BDA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61" y="1927365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ZA" sz="2400" dirty="0"/>
              <a:t> </a:t>
            </a:r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UKZN required the automation of the paper-based “Yellow form”. One critical component of the form, is the Electronic Fund Transfer (EFT).  Automating the form was to mitigate financial risks to the University. </a:t>
            </a:r>
          </a:p>
          <a:p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ensures that the correct budget holder approves the transactions as per cost centre  setup on </a:t>
            </a:r>
            <a:r>
              <a:rPr lang="en-Z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iEnabler</a:t>
            </a:r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ITS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allows for segregation of duties i.e. capturing and approving of banking details which was previously not done  .</a:t>
            </a:r>
          </a:p>
          <a:p>
            <a:pPr marL="0" indent="0">
              <a:buNone/>
            </a:pPr>
            <a:endParaRPr lang="en-Z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stakeholders stand to  benefit from the automation by incorporating good financial practices, as prescribed by the Finance Division and guided by the prevailing policies and good governance processes.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automated system validates against 3 subsystems which is PAYROLL, CREDITOR’S MASTERFIFLE and STUDENTS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81F39-5B19-45F1-9E82-63D8AD278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AEBF3-E6FC-40C4-9ABD-0C62216DE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31AD-DD09-4468-B61B-383A2D34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Process Flow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7DCD-A145-4D5A-ACB6-D12AAE50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36" y="1539095"/>
            <a:ext cx="11081345" cy="4863068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26" name="Picture 2" descr="A diagram of a software project&#10;&#10;Description automatically generated">
            <a:extLst>
              <a:ext uri="{FF2B5EF4-FFF2-40B4-BE49-F238E27FC236}">
                <a16:creationId xmlns:a16="http://schemas.microsoft.com/office/drawing/2014/main" id="{A66332EF-C393-4D64-99A2-A87092D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0" y="1285103"/>
            <a:ext cx="11724661" cy="735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2D1B7F-3297-4346-9992-FA40BB521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DE5EE-3D9E-44B4-B951-2384C237A3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2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EBEB-484C-4A63-BAD8-4232A0B6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PAYMENTS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AFA3-3A83-43B8-8FB9-0711D8AD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5" y="1696512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REQUESTORS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(Administrators)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Requisition and attach all supporting documents</a:t>
            </a:r>
          </a:p>
          <a:p>
            <a:pPr marL="0" indent="0">
              <a:buNone/>
            </a:pP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as prescribed by the Institution guidelines( I Enabler) </a:t>
            </a:r>
          </a:p>
          <a:p>
            <a:endParaRPr lang="en-Z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reference/document number mandatory to prevent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duplication.</a:t>
            </a:r>
          </a:p>
          <a:p>
            <a:pPr marL="0" indent="0">
              <a:buNone/>
            </a:pPr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Requisition Classifications</a:t>
            </a:r>
          </a:p>
          <a:p>
            <a:endParaRPr lang="en-Z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outes</a:t>
            </a:r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Validator</a:t>
            </a:r>
          </a:p>
          <a:p>
            <a:endParaRPr lang="en-US" sz="1200" b="1" dirty="0"/>
          </a:p>
          <a:p>
            <a:endParaRPr lang="en-ZA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BCCF1-6619-492C-98B4-09672EC0B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80C3E-2DA6-41BA-BA37-3C05BBD9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EF23E-AB5D-4F2E-8057-B551B96C8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6" y="3224211"/>
            <a:ext cx="3816725" cy="260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168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5C50-4AD3-4F7A-92F7-BB82F91F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PAYMENTS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C4F4-3A8D-4E3D-ACFA-F42EF531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50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VALIDATORS/VERIFICATION</a:t>
            </a:r>
          </a:p>
          <a:p>
            <a:pPr marL="0" indent="0">
              <a:buNone/>
            </a:pP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Z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Accountant 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Set per cost centre</a:t>
            </a:r>
          </a:p>
          <a:p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Validates Payment Request, checks for funds and override if the need arise  also      check VAT status (FCTO-11)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Maintain banking details ( On Hold Status) if incorrect reject and  route back to requestor.</a:t>
            </a:r>
          </a:p>
          <a:p>
            <a:endParaRPr lang="en-Z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Z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outes</a:t>
            </a:r>
            <a:r>
              <a:rPr lang="en-Z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 to I Enabler for approval</a:t>
            </a:r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450F6-6C3A-4639-9C34-7137FD060E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16536" y="3032983"/>
            <a:ext cx="3163155" cy="1707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9ACE6-8659-4887-9519-FDF115B0E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36" y="5046297"/>
            <a:ext cx="3390900" cy="17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811C-2261-49D1-9CA3-F2D640A3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PAYMENTS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05C7-8F0D-46D8-B837-F76367AE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was customized to suit UKZN approval set up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is received for awaiting requisitions linked to the approver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Requests less than (R350k) will be approved as per approval levels on I-Enabler.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Requests greater than  R350k will route to the CFO or delegated authority for pre approval.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payments is also defined at the back office per annum once it exceeds then it will route to CFO or delegated authority for  approval.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sz="1400" b="1" dirty="0"/>
          </a:p>
          <a:p>
            <a:endParaRPr lang="en-US" sz="1200" b="1" dirty="0"/>
          </a:p>
          <a:p>
            <a:endParaRPr lang="en-ZA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pPr marL="0" indent="0">
              <a:buNone/>
            </a:pPr>
            <a:endParaRPr lang="en-ZA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510F7-A514-4C3D-82A4-5391B30A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0AC288-4ED5-43DA-8289-743C4509B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6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0976C-BB15-4D23-9B71-597A79E9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PAYMENTS</a:t>
            </a:r>
            <a:endParaRPr lang="en-Z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597E-A7BB-4394-8499-EF760FFF0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 PAYABLE </a:t>
            </a:r>
          </a:p>
          <a:p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&amp; Authorize  Banking Details ( FCTM-10)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documents &amp;  Create Payment (FCTO-6)</a:t>
            </a:r>
          </a:p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user must have cashier ID.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ACB Tape File   (FACBL-6)</a:t>
            </a:r>
          </a:p>
          <a:p>
            <a:pPr marL="0" indent="0">
              <a:buNone/>
            </a:pP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 defined company code 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9234C-688A-4849-999D-9D1C51DD0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15323" y="3933824"/>
            <a:ext cx="2723782" cy="1650229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6EB315-5483-4AA4-8543-4D989DA334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5323" y="2363044"/>
            <a:ext cx="2723781" cy="149874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18C06E7-843D-4501-97F7-2A88E7B3A08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315323" y="5584053"/>
            <a:ext cx="2723781" cy="135173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8F97B-864A-4C2E-A661-D51B03F62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0A985-7193-4927-9F97-DA18E415C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0A9D-E0B8-484A-8F23-BBDE08C40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1072"/>
            <a:ext cx="1027590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EFT PAYMENTS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32D22-B0AF-4735-A963-A0BB64F92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2C85C-CB74-4315-9DBE-63F8C8811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94E4-9F37-4EC2-87DF-6B8ABBEE6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ACB Tape file. (FACBL-6)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ACB Tape cannot be generated if there are unapproved banking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details.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the file to the bank as per set parameters.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sent to Bank Releasers as per Authorization ranking set by Institution.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remittance advice.</a:t>
            </a:r>
          </a:p>
          <a:p>
            <a:endParaRPr lang="en-US" dirty="0"/>
          </a:p>
          <a:p>
            <a:pPr marL="0" indent="0">
              <a:buNone/>
            </a:pPr>
            <a:endParaRPr lang="en-ZA" sz="24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A8A5649-6C8B-4906-B325-C4D572A765C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2372334"/>
            <a:ext cx="3438526" cy="177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27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D89C-70C1-4AAF-BF49-7BE8FAD6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  <a:endParaRPr lang="en-Z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D41D-F790-4B61-8FFD-0587B5B2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YOU!!!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9B1A4-F871-4354-8C09-D343271DD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0" y="150783"/>
            <a:ext cx="1690683" cy="579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F7330-F133-48B2-A711-F559ED3BB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52" y="128448"/>
            <a:ext cx="1142649" cy="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7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428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EFT PAYMENTS</vt:lpstr>
      <vt:lpstr>PRODUCT SYNOPSIS</vt:lpstr>
      <vt:lpstr>Process Flow</vt:lpstr>
      <vt:lpstr>EFT PAYMENTS</vt:lpstr>
      <vt:lpstr>EFT PAYMENTS</vt:lpstr>
      <vt:lpstr>EFT PAYMENTS</vt:lpstr>
      <vt:lpstr>EFT PAYMENTS</vt:lpstr>
      <vt:lpstr>EFT PAYMENTS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EFT PAYMENTS</dc:title>
  <dc:creator>Nomsa Shezi</dc:creator>
  <cp:lastModifiedBy>Nomsa Shezi</cp:lastModifiedBy>
  <cp:revision>72</cp:revision>
  <dcterms:created xsi:type="dcterms:W3CDTF">2024-02-19T10:35:41Z</dcterms:created>
  <dcterms:modified xsi:type="dcterms:W3CDTF">2024-03-03T06:19:25Z</dcterms:modified>
</cp:coreProperties>
</file>